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Estrangelo Edessa" pitchFamily="66" charset="0"/>
      <p:regular r:id="rId17"/>
    </p:embeddedFont>
    <p:embeddedFont>
      <p:font typeface="Verdana" pitchFamily="34" charset="0"/>
      <p:regular r:id="rId18"/>
      <p:bold r:id="rId19"/>
      <p:italic r:id="rId20"/>
      <p:boldItalic r:id="rId21"/>
    </p:embeddedFont>
    <p:embeddedFont>
      <p:font typeface="Arial Rounded MT Bold" charset="0"/>
      <p:regular r:id="rId22"/>
    </p:embeddedFont>
  </p:embeddedFontLst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E22C1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28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9D43B97-63F0-4134-936F-BC764961E64D}" type="datetimeFigureOut">
              <a:rPr lang="it-IT"/>
              <a:pPr>
                <a:defRPr/>
              </a:pPr>
              <a:t>05/04/2019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5CDCC9E-2339-45C3-90D8-75A1EBDC514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1843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08EAA5-776A-49B8-A16B-C77AF4CECB42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4C364-F5DD-4FCA-9675-B9B7CB1BACD2}" type="datetimeFigureOut">
              <a:rPr lang="it-IT"/>
              <a:pPr>
                <a:defRPr/>
              </a:pPr>
              <a:t>05/04/2019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3DA34-13CE-479C-BD54-14E6F1E42E0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3C34F-214F-4AB5-BC61-ADD716BD1139}" type="datetimeFigureOut">
              <a:rPr lang="it-IT"/>
              <a:pPr>
                <a:defRPr/>
              </a:pPr>
              <a:t>05/04/2019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23746-06BD-47A2-8761-B031150133E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C06C6-E9DE-4B0E-B2DE-C6291B3AC7B6}" type="datetimeFigureOut">
              <a:rPr lang="it-IT"/>
              <a:pPr>
                <a:defRPr/>
              </a:pPr>
              <a:t>05/04/2019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6B369-F62C-4FBB-BDA2-433FD7C57A2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B529E-776A-441C-A483-D25A850C3C2A}" type="datetimeFigureOut">
              <a:rPr lang="it-IT"/>
              <a:pPr>
                <a:defRPr/>
              </a:pPr>
              <a:t>05/04/2019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5DF35-1E6D-430D-9A44-D52D5B1EC60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BF13B-14E0-417D-82E3-590BB6971F5B}" type="datetimeFigureOut">
              <a:rPr lang="it-IT"/>
              <a:pPr>
                <a:defRPr/>
              </a:pPr>
              <a:t>05/04/2019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525BF-0F77-4B3B-9F7D-1E8099012FA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D5DF1-8074-4032-807C-E17390A742F0}" type="datetimeFigureOut">
              <a:rPr lang="it-IT"/>
              <a:pPr>
                <a:defRPr/>
              </a:pPr>
              <a:t>05/04/2019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78684-196F-415E-AF6A-74E1CBB8564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E40F2-AE0F-4ED5-B094-41FEC5311707}" type="datetimeFigureOut">
              <a:rPr lang="it-IT"/>
              <a:pPr>
                <a:defRPr/>
              </a:pPr>
              <a:t>05/04/2019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D3DC9-4702-4AF9-AD66-2491A61BEB0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23422-E6C0-46DD-8996-2DAB42E2260F}" type="datetimeFigureOut">
              <a:rPr lang="it-IT"/>
              <a:pPr>
                <a:defRPr/>
              </a:pPr>
              <a:t>05/04/2019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4D96E-99EB-49F0-972C-3BEBE3E1BAA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77A2D-CDCF-474E-B33E-A6D4178F50C4}" type="datetimeFigureOut">
              <a:rPr lang="it-IT"/>
              <a:pPr>
                <a:defRPr/>
              </a:pPr>
              <a:t>05/04/2019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2F134-622D-4939-9E73-8B2FB3532DB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0F40C-7BA3-45F5-AD2F-A03320FD74E8}" type="datetimeFigureOut">
              <a:rPr lang="it-IT"/>
              <a:pPr>
                <a:defRPr/>
              </a:pPr>
              <a:t>05/04/2019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A4E37-1303-42D6-BAB1-131D270033C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F9FF2-487A-4A07-9B2A-CFD842F90841}" type="datetimeFigureOut">
              <a:rPr lang="it-IT"/>
              <a:pPr>
                <a:defRPr/>
              </a:pPr>
              <a:t>05/04/2019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EFD1C-58DC-4DCB-BA31-8FBB77B188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61A032-A4D7-4560-ADB5-BDDABC4575CF}" type="datetimeFigureOut">
              <a:rPr lang="it-IT"/>
              <a:pPr>
                <a:defRPr/>
              </a:pPr>
              <a:t>05/04/2019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03A741-EC78-487C-A6AD-2B33FCABF65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60350"/>
            <a:ext cx="7772400" cy="23764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>
                <a:solidFill>
                  <a:schemeClr val="tx2">
                    <a:lumMod val="60000"/>
                    <a:lumOff val="40000"/>
                  </a:schemeClr>
                </a:solidFill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Progetti </a:t>
            </a:r>
            <a:br>
              <a:rPr lang="it-IT" dirty="0">
                <a:solidFill>
                  <a:schemeClr val="tx2">
                    <a:lumMod val="60000"/>
                    <a:lumOff val="40000"/>
                  </a:schemeClr>
                </a:solidFill>
                <a:latin typeface="Estrangelo Edessa" pitchFamily="66" charset="0"/>
                <a:ea typeface="Verdana" pitchFamily="34" charset="0"/>
                <a:cs typeface="Estrangelo Edessa" pitchFamily="66" charset="0"/>
              </a:rPr>
            </a:br>
            <a:r>
              <a:rPr lang="it-IT" dirty="0">
                <a:solidFill>
                  <a:schemeClr val="tx2">
                    <a:lumMod val="60000"/>
                    <a:lumOff val="40000"/>
                  </a:schemeClr>
                </a:solidFill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“GIOVANI PROTAGONISTI”</a:t>
            </a:r>
            <a:r>
              <a:rPr lang="it-IT" dirty="0"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/>
            </a:r>
            <a:br>
              <a:rPr lang="it-IT" dirty="0">
                <a:latin typeface="Estrangelo Edessa" pitchFamily="66" charset="0"/>
                <a:ea typeface="Verdana" pitchFamily="34" charset="0"/>
                <a:cs typeface="Estrangelo Edessa" pitchFamily="66" charset="0"/>
              </a:rPr>
            </a:br>
            <a:r>
              <a:rPr lang="it-IT" dirty="0">
                <a:solidFill>
                  <a:srgbClr val="E22C1E"/>
                </a:solidFill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Servizio Politiche Giovanili</a:t>
            </a:r>
            <a:br>
              <a:rPr lang="it-IT" dirty="0">
                <a:solidFill>
                  <a:srgbClr val="E22C1E"/>
                </a:solidFill>
                <a:latin typeface="Estrangelo Edessa" pitchFamily="66" charset="0"/>
                <a:ea typeface="Verdana" pitchFamily="34" charset="0"/>
                <a:cs typeface="Estrangelo Edessa" pitchFamily="66" charset="0"/>
              </a:rPr>
            </a:br>
            <a:r>
              <a:rPr lang="it-IT" dirty="0">
                <a:solidFill>
                  <a:srgbClr val="E22C1E"/>
                </a:solidFill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Unione dei Comuni </a:t>
            </a:r>
            <a:r>
              <a:rPr lang="it-IT" dirty="0" err="1">
                <a:solidFill>
                  <a:srgbClr val="E22C1E"/>
                </a:solidFill>
                <a:latin typeface="Estrangelo Edessa" pitchFamily="66" charset="0"/>
                <a:ea typeface="Verdana" pitchFamily="34" charset="0"/>
                <a:cs typeface="Estrangelo Edessa" pitchFamily="66" charset="0"/>
              </a:rPr>
              <a:t>Savena-Idice</a:t>
            </a:r>
            <a:endParaRPr lang="it-IT" dirty="0">
              <a:solidFill>
                <a:srgbClr val="E22C1E"/>
              </a:solidFill>
              <a:latin typeface="Estrangelo Edessa" pitchFamily="66" charset="0"/>
              <a:ea typeface="Verdana" pitchFamily="34" charset="0"/>
              <a:cs typeface="Estrangelo Edessa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82713" y="4724400"/>
            <a:ext cx="6400800" cy="1944688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3600" dirty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 “VIAGGIO A MAUTHAUSEN”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3600" dirty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Primavera 2019</a:t>
            </a:r>
            <a:br>
              <a:rPr lang="it-IT" sz="3600" dirty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</a:br>
            <a:endParaRPr lang="it-IT" sz="3600" dirty="0">
              <a:solidFill>
                <a:schemeClr val="tx1"/>
              </a:solidFill>
              <a:latin typeface="Estrangelo Edessa" pitchFamily="66" charset="0"/>
              <a:cs typeface="Estrangelo Edessa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3600" dirty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 “ACCAMPIAMOCI!”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3600" dirty="0">
                <a:solidFill>
                  <a:schemeClr val="tx1"/>
                </a:solidFill>
                <a:latin typeface="Estrangelo Edessa" pitchFamily="66" charset="0"/>
                <a:cs typeface="Estrangelo Edessa" pitchFamily="66" charset="0"/>
              </a:rPr>
              <a:t>23-28 giugno 2019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/>
          </a:p>
        </p:txBody>
      </p:sp>
      <p:pic>
        <p:nvPicPr>
          <p:cNvPr id="14339" name="Immagine 4" descr="LOGO UNION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2781300"/>
            <a:ext cx="3405187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Immagine 5" descr="youngercard-300x30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708275"/>
            <a:ext cx="17780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youngercard-300x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139700"/>
            <a:ext cx="1776413" cy="17764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ttangolo 4"/>
          <p:cNvSpPr/>
          <p:nvPr/>
        </p:nvSpPr>
        <p:spPr>
          <a:xfrm>
            <a:off x="107950" y="2279650"/>
            <a:ext cx="8928100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Estrangelo Edessa" pitchFamily="66" charset="0"/>
                <a:cs typeface="Estrangelo Edessa" pitchFamily="66" charset="0"/>
              </a:rPr>
              <a:t>PERCHE’ DIVENTARE GIOVANI PROTAGONISTI?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Estrangelo Edessa" pitchFamily="66" charset="0"/>
                <a:cs typeface="Estrangelo Edessa" pitchFamily="66" charset="0"/>
              </a:rPr>
              <a:t>PER…</a:t>
            </a:r>
            <a:endParaRPr lang="it-IT" sz="3200" dirty="0">
              <a:solidFill>
                <a:schemeClr val="tx2">
                  <a:lumMod val="60000"/>
                  <a:lumOff val="40000"/>
                </a:schemeClr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24579" name="CasellaDiTesto 5"/>
          <p:cNvSpPr txBox="1">
            <a:spLocks noChangeArrowheads="1"/>
          </p:cNvSpPr>
          <p:nvPr/>
        </p:nvSpPr>
        <p:spPr bwMode="auto">
          <a:xfrm>
            <a:off x="179388" y="3476625"/>
            <a:ext cx="87852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200">
                <a:solidFill>
                  <a:srgbClr val="E22C1E"/>
                </a:solidFill>
                <a:latin typeface="Estrangelo Edessa" pitchFamily="66" charset="0"/>
                <a:cs typeface="Estrangelo Edessa" pitchFamily="66" charset="0"/>
              </a:rPr>
              <a:t>… entrare</a:t>
            </a:r>
            <a:r>
              <a:rPr lang="it-IT" sz="2200">
                <a:latin typeface="Estrangelo Edessa" pitchFamily="66" charset="0"/>
                <a:cs typeface="Estrangelo Edessa" pitchFamily="66" charset="0"/>
              </a:rPr>
              <a:t> in rete con altri giovani del territorio;</a:t>
            </a:r>
          </a:p>
          <a:p>
            <a:r>
              <a:rPr lang="it-IT" sz="2200">
                <a:solidFill>
                  <a:srgbClr val="E22C1E"/>
                </a:solidFill>
                <a:latin typeface="Estrangelo Edessa" pitchFamily="66" charset="0"/>
                <a:cs typeface="Estrangelo Edessa" pitchFamily="66" charset="0"/>
              </a:rPr>
              <a:t>… conoscere </a:t>
            </a:r>
            <a:r>
              <a:rPr lang="it-IT" sz="2200">
                <a:latin typeface="Estrangelo Edessa" pitchFamily="66" charset="0"/>
                <a:cs typeface="Estrangelo Edessa" pitchFamily="66" charset="0"/>
              </a:rPr>
              <a:t>nuove opportunità attorno a sé;</a:t>
            </a:r>
          </a:p>
          <a:p>
            <a:r>
              <a:rPr lang="it-IT" sz="2200">
                <a:solidFill>
                  <a:srgbClr val="E22C1E"/>
                </a:solidFill>
                <a:latin typeface="Estrangelo Edessa" pitchFamily="66" charset="0"/>
                <a:cs typeface="Estrangelo Edessa" pitchFamily="66" charset="0"/>
              </a:rPr>
              <a:t>… partecipare </a:t>
            </a:r>
            <a:r>
              <a:rPr lang="it-IT" sz="2200">
                <a:latin typeface="Estrangelo Edessa" pitchFamily="66" charset="0"/>
                <a:cs typeface="Estrangelo Edessa" pitchFamily="66" charset="0"/>
              </a:rPr>
              <a:t>attivamente alle attività proposte alla cittadinanza;</a:t>
            </a:r>
          </a:p>
          <a:p>
            <a:r>
              <a:rPr lang="it-IT" sz="2200">
                <a:solidFill>
                  <a:srgbClr val="E22C1E"/>
                </a:solidFill>
                <a:latin typeface="Estrangelo Edessa" pitchFamily="66" charset="0"/>
                <a:cs typeface="Estrangelo Edessa" pitchFamily="66" charset="0"/>
              </a:rPr>
              <a:t>… accrescere </a:t>
            </a:r>
            <a:r>
              <a:rPr lang="it-IT" sz="2200">
                <a:latin typeface="Estrangelo Edessa" pitchFamily="66" charset="0"/>
                <a:cs typeface="Estrangelo Edessa" pitchFamily="66" charset="0"/>
              </a:rPr>
              <a:t>le proprie conoscenze e competenze personali;</a:t>
            </a:r>
          </a:p>
          <a:p>
            <a:r>
              <a:rPr lang="it-IT" sz="2200">
                <a:solidFill>
                  <a:srgbClr val="E22C1E"/>
                </a:solidFill>
                <a:latin typeface="Estrangelo Edessa" pitchFamily="66" charset="0"/>
                <a:cs typeface="Estrangelo Edessa" pitchFamily="66" charset="0"/>
              </a:rPr>
              <a:t>… sperimentarsi </a:t>
            </a:r>
            <a:r>
              <a:rPr lang="it-IT" sz="2200">
                <a:latin typeface="Estrangelo Edessa" pitchFamily="66" charset="0"/>
                <a:cs typeface="Estrangelo Edessa" pitchFamily="66" charset="0"/>
              </a:rPr>
              <a:t>in nuovi ruoli;</a:t>
            </a:r>
          </a:p>
          <a:p>
            <a:r>
              <a:rPr lang="it-IT" sz="2200">
                <a:solidFill>
                  <a:srgbClr val="E22C1E"/>
                </a:solidFill>
                <a:latin typeface="Estrangelo Edessa" pitchFamily="66" charset="0"/>
                <a:cs typeface="Estrangelo Edessa" pitchFamily="66" charset="0"/>
              </a:rPr>
              <a:t>… incrementare </a:t>
            </a:r>
            <a:r>
              <a:rPr lang="it-IT" sz="2200">
                <a:latin typeface="Estrangelo Edessa" pitchFamily="66" charset="0"/>
                <a:cs typeface="Estrangelo Edessa" pitchFamily="66" charset="0"/>
              </a:rPr>
              <a:t>le esperienze formative ed arricchire il proprio curriculum.</a:t>
            </a:r>
          </a:p>
          <a:p>
            <a:endParaRPr lang="it-IT">
              <a:latin typeface="Calibri" pitchFamily="34" charset="0"/>
            </a:endParaRPr>
          </a:p>
        </p:txBody>
      </p:sp>
      <p:sp>
        <p:nvSpPr>
          <p:cNvPr id="24580" name="CasellaDiTesto 8"/>
          <p:cNvSpPr txBox="1">
            <a:spLocks noChangeArrowheads="1"/>
          </p:cNvSpPr>
          <p:nvPr/>
        </p:nvSpPr>
        <p:spPr bwMode="auto">
          <a:xfrm>
            <a:off x="250825" y="5949950"/>
            <a:ext cx="87137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>
                <a:solidFill>
                  <a:srgbClr val="E22C1E"/>
                </a:solidFill>
                <a:latin typeface="Estrangelo Edessa" pitchFamily="66" charset="0"/>
                <a:cs typeface="Estrangelo Edessa" pitchFamily="66" charset="0"/>
              </a:rPr>
              <a:t>L’unico limite è la nostra voglia di crescere!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493838"/>
            <a:ext cx="8229600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it-IT" dirty="0">
                <a:solidFill>
                  <a:schemeClr val="tx2">
                    <a:lumMod val="60000"/>
                    <a:lumOff val="40000"/>
                  </a:schemeClr>
                </a:solidFill>
                <a:latin typeface="Estrangelo Edessa" pitchFamily="66" charset="0"/>
                <a:cs typeface="Estrangelo Edessa" pitchFamily="66" charset="0"/>
              </a:rPr>
              <a:t>ATTIVITA’ DEI VOLONTARI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636838"/>
            <a:ext cx="8229600" cy="4060825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>
                <a:solidFill>
                  <a:srgbClr val="E22C1E"/>
                </a:solidFill>
              </a:rPr>
              <a:t>PROMOZIONE</a:t>
            </a:r>
            <a:r>
              <a:rPr lang="it-IT" dirty="0"/>
              <a:t> (CREAZIONE DEL VOLANTINO, AVVISO, PUBBLICAZIONE MATERIALE INFORMATIVO);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>
                <a:solidFill>
                  <a:srgbClr val="E22C1E"/>
                </a:solidFill>
              </a:rPr>
              <a:t>SUPPORTO</a:t>
            </a:r>
            <a:r>
              <a:rPr lang="it-IT" dirty="0"/>
              <a:t> ALL’ORGANIZZAZIONE DEL VIAGGIO;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>
                <a:solidFill>
                  <a:srgbClr val="E22C1E"/>
                </a:solidFill>
              </a:rPr>
              <a:t>PARTECIPAZIONE</a:t>
            </a:r>
            <a:r>
              <a:rPr lang="it-IT" dirty="0"/>
              <a:t> AI COLLOQUI CONOSCITIVI;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>
                <a:solidFill>
                  <a:srgbClr val="E22C1E"/>
                </a:solidFill>
              </a:rPr>
              <a:t>PARTECIPAZIONE</a:t>
            </a:r>
            <a:r>
              <a:rPr lang="it-IT" dirty="0"/>
              <a:t> AL PERCORSO </a:t>
            </a:r>
            <a:r>
              <a:rPr lang="it-IT" dirty="0" err="1"/>
              <a:t>DI</a:t>
            </a:r>
            <a:r>
              <a:rPr lang="it-IT" dirty="0"/>
              <a:t> PREPARAZIONE AL VIAGGIO;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>
                <a:solidFill>
                  <a:srgbClr val="E22C1E"/>
                </a:solidFill>
              </a:rPr>
              <a:t>AFFIANCAMENTO</a:t>
            </a:r>
            <a:r>
              <a:rPr lang="it-IT" dirty="0"/>
              <a:t> DELL’EDUCATRICE DEL CENTRO GIOVANILE </a:t>
            </a:r>
            <a:r>
              <a:rPr lang="it-IT" dirty="0" err="1"/>
              <a:t>DI</a:t>
            </a:r>
            <a:r>
              <a:rPr lang="it-IT" dirty="0"/>
              <a:t> OZZANO “GO VILLAZ” NELL’ACCOMPAGNAMENTO </a:t>
            </a:r>
            <a:r>
              <a:rPr lang="it-IT" dirty="0" err="1"/>
              <a:t>DI</a:t>
            </a:r>
            <a:r>
              <a:rPr lang="it-IT" dirty="0"/>
              <a:t> UN GRUPPO </a:t>
            </a:r>
            <a:r>
              <a:rPr lang="it-IT" dirty="0" err="1"/>
              <a:t>DI</a:t>
            </a:r>
            <a:r>
              <a:rPr lang="it-IT" dirty="0"/>
              <a:t> GIOVANI DURANTE IL VIAGGIO ORGANIZZATO DA </a:t>
            </a:r>
            <a:r>
              <a:rPr lang="it-IT" dirty="0" err="1"/>
              <a:t>A.N.E.D.</a:t>
            </a:r>
            <a:r>
              <a:rPr lang="it-IT" dirty="0"/>
              <a:t> BOLOGNA NEI LUOGHI DELLA MEMORIA;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>
                <a:solidFill>
                  <a:srgbClr val="E22C1E"/>
                </a:solidFill>
              </a:rPr>
              <a:t>PARTECIPAZIONE</a:t>
            </a:r>
            <a:r>
              <a:rPr lang="it-IT" dirty="0"/>
              <a:t> AL PERCORSO </a:t>
            </a:r>
            <a:r>
              <a:rPr lang="it-IT" dirty="0" err="1"/>
              <a:t>DI</a:t>
            </a:r>
            <a:r>
              <a:rPr lang="it-IT" dirty="0"/>
              <a:t> RESTITUZIONE DELL’ESPERIENZA AL TERRITORIO.</a:t>
            </a:r>
          </a:p>
        </p:txBody>
      </p:sp>
      <p:pic>
        <p:nvPicPr>
          <p:cNvPr id="4" name="Immagine 3" descr="logo mauthaus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425" y="147638"/>
            <a:ext cx="3059113" cy="1120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388" y="1844675"/>
            <a:ext cx="2195512" cy="45370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Estrangelo Edessa" pitchFamily="66" charset="0"/>
                <a:cs typeface="Estrangelo Edessa" pitchFamily="66" charset="0"/>
              </a:rPr>
              <a:t>Il progetto pubblicato  sul sito della Regione.</a:t>
            </a:r>
          </a:p>
        </p:txBody>
      </p:sp>
      <p:pic>
        <p:nvPicPr>
          <p:cNvPr id="16386" name="Segnaposto contenuto 3" descr="viaggio_a_mauthausen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33638" y="1989138"/>
            <a:ext cx="6338887" cy="4525962"/>
          </a:xfrm>
        </p:spPr>
      </p:pic>
      <p:pic>
        <p:nvPicPr>
          <p:cNvPr id="5" name="Immagine 4" descr="logo mauthause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425" y="147638"/>
            <a:ext cx="3059113" cy="1120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32363" y="419100"/>
            <a:ext cx="4211637" cy="63944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Estrangelo Edessa" pitchFamily="66" charset="0"/>
                <a:cs typeface="Estrangelo Edessa" pitchFamily="66" charset="0"/>
              </a:rPr>
              <a:t>Volantino ideato e realizzato dai</a:t>
            </a:r>
            <a:br>
              <a:rPr lang="it-IT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Estrangelo Edessa" pitchFamily="66" charset="0"/>
                <a:cs typeface="Estrangelo Edessa" pitchFamily="66" charset="0"/>
              </a:rPr>
            </a:br>
            <a:r>
              <a:rPr lang="it-IT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Estrangelo Edessa" pitchFamily="66" charset="0"/>
                <a:cs typeface="Estrangelo Edessa" pitchFamily="66" charset="0"/>
              </a:rPr>
              <a:t>giovani volontari</a:t>
            </a:r>
            <a:br>
              <a:rPr lang="it-IT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Estrangelo Edessa" pitchFamily="66" charset="0"/>
                <a:cs typeface="Estrangelo Edessa" pitchFamily="66" charset="0"/>
              </a:rPr>
            </a:br>
            <a:r>
              <a:rPr lang="it-IT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Estrangelo Edessa" pitchFamily="66" charset="0"/>
                <a:cs typeface="Estrangelo Edessa" pitchFamily="66" charset="0"/>
              </a:rPr>
              <a:t>per promuovere il progetto.</a:t>
            </a:r>
          </a:p>
        </p:txBody>
      </p:sp>
      <p:pic>
        <p:nvPicPr>
          <p:cNvPr id="17410" name="Segnaposto contenuto 6" descr="0001(1)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36513" y="-6350"/>
            <a:ext cx="4854576" cy="6864350"/>
          </a:xfrm>
        </p:spPr>
      </p:pic>
      <p:cxnSp>
        <p:nvCxnSpPr>
          <p:cNvPr id="9" name="Connettore 1 8"/>
          <p:cNvCxnSpPr/>
          <p:nvPr/>
        </p:nvCxnSpPr>
        <p:spPr>
          <a:xfrm>
            <a:off x="4906963" y="1124744"/>
            <a:ext cx="0" cy="4824536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00563" y="3184525"/>
            <a:ext cx="4643437" cy="33845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Estrangelo Edessa" pitchFamily="66" charset="0"/>
                <a:cs typeface="Estrangelo Edessa" pitchFamily="66" charset="0"/>
              </a:rPr>
              <a:t>I volontari hanno partecipato all’evento, seguendone la realizzazione in tutte le fasi.</a:t>
            </a:r>
          </a:p>
        </p:txBody>
      </p:sp>
      <p:pic>
        <p:nvPicPr>
          <p:cNvPr id="4" name="Immagine 3" descr="logo mauthaus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425" y="147638"/>
            <a:ext cx="3059113" cy="1120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59" name="Immagine 5" descr="arms-bonding-closeness-164563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400" y="3154363"/>
            <a:ext cx="4221163" cy="337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CasellaDiTesto 7"/>
          <p:cNvSpPr txBox="1">
            <a:spLocks noChangeArrowheads="1"/>
          </p:cNvSpPr>
          <p:nvPr/>
        </p:nvSpPr>
        <p:spPr bwMode="auto">
          <a:xfrm>
            <a:off x="250825" y="1643063"/>
            <a:ext cx="871378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>
                <a:solidFill>
                  <a:srgbClr val="E22C1E"/>
                </a:solidFill>
                <a:latin typeface="Estrangelo Edessa" pitchFamily="66" charset="0"/>
                <a:cs typeface="Estrangelo Edessa" pitchFamily="66" charset="0"/>
              </a:rPr>
              <a:t>30 marzo 2019 </a:t>
            </a:r>
            <a:r>
              <a:rPr lang="it-IT" sz="3200">
                <a:latin typeface="Estrangelo Edessa" pitchFamily="66" charset="0"/>
                <a:cs typeface="Estrangelo Edessa" pitchFamily="66" charset="0"/>
              </a:rPr>
              <a:t>– Primo incontro tra i partecipanti al viaggio e occasione per un approfondimento storico.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ACCAMPIAMOCI-log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40488" y="149225"/>
            <a:ext cx="2559050" cy="126365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457200" y="14938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4400" dirty="0">
                <a:solidFill>
                  <a:schemeClr val="tx2">
                    <a:lumMod val="60000"/>
                    <a:lumOff val="40000"/>
                  </a:schemeClr>
                </a:solidFill>
                <a:latin typeface="Estrangelo Edessa" pitchFamily="66" charset="0"/>
                <a:ea typeface="+mj-ea"/>
                <a:cs typeface="Estrangelo Edessa" pitchFamily="66" charset="0"/>
              </a:rPr>
              <a:t>ATTIVITA’ DEI VOLONTARI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372225" y="1484313"/>
            <a:ext cx="25923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  <a:cs typeface="+mn-cs"/>
              </a:rPr>
              <a:t>23-28  GIUGNO 2019</a:t>
            </a:r>
          </a:p>
        </p:txBody>
      </p:sp>
      <p:sp>
        <p:nvSpPr>
          <p:cNvPr id="20484" name="Segnaposto contenuto 2"/>
          <p:cNvSpPr txBox="1">
            <a:spLocks/>
          </p:cNvSpPr>
          <p:nvPr/>
        </p:nvSpPr>
        <p:spPr bwMode="auto">
          <a:xfrm>
            <a:off x="457200" y="2636838"/>
            <a:ext cx="8229600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it-IT" sz="2200">
                <a:solidFill>
                  <a:srgbClr val="E22C1E"/>
                </a:solidFill>
                <a:latin typeface="Estrangelo Edessa" pitchFamily="66" charset="0"/>
                <a:cs typeface="Estrangelo Edessa" pitchFamily="66" charset="0"/>
              </a:rPr>
              <a:t>PROMOZIONE</a:t>
            </a:r>
            <a:r>
              <a:rPr lang="it-IT" sz="2200">
                <a:latin typeface="Estrangelo Edessa" pitchFamily="66" charset="0"/>
                <a:cs typeface="Estrangelo Edessa" pitchFamily="66" charset="0"/>
              </a:rPr>
              <a:t> DEL PROGETTO SUI TEMI DELLA LEGALITÀ E DELLA COSTITUZIONE;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it-IT" sz="2200">
                <a:solidFill>
                  <a:srgbClr val="E22C1E"/>
                </a:solidFill>
                <a:latin typeface="Estrangelo Edessa" pitchFamily="66" charset="0"/>
                <a:cs typeface="Estrangelo Edessa" pitchFamily="66" charset="0"/>
              </a:rPr>
              <a:t>SUPPORTO</a:t>
            </a:r>
            <a:r>
              <a:rPr lang="it-IT" sz="2200">
                <a:latin typeface="Estrangelo Edessa" pitchFamily="66" charset="0"/>
                <a:cs typeface="Estrangelo Edessa" pitchFamily="66" charset="0"/>
              </a:rPr>
              <a:t> ALL’ORGANIZZAZIONE DEL CAMPO;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it-IT" sz="2200">
                <a:solidFill>
                  <a:srgbClr val="E22C1E"/>
                </a:solidFill>
                <a:latin typeface="Estrangelo Edessa" pitchFamily="66" charset="0"/>
                <a:cs typeface="Estrangelo Edessa" pitchFamily="66" charset="0"/>
              </a:rPr>
              <a:t>PARTECIPAZIONE</a:t>
            </a:r>
            <a:r>
              <a:rPr lang="it-IT" sz="2200">
                <a:latin typeface="Estrangelo Edessa" pitchFamily="66" charset="0"/>
                <a:cs typeface="Estrangelo Edessa" pitchFamily="66" charset="0"/>
              </a:rPr>
              <a:t> AL PERCORSO DI PREPARAZIONE AL VIAGGIO;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it-IT" sz="2200">
                <a:solidFill>
                  <a:srgbClr val="E22C1E"/>
                </a:solidFill>
                <a:latin typeface="Estrangelo Edessa" pitchFamily="66" charset="0"/>
                <a:cs typeface="Estrangelo Edessa" pitchFamily="66" charset="0"/>
              </a:rPr>
              <a:t>AFFIANCAMENTO</a:t>
            </a:r>
            <a:r>
              <a:rPr lang="it-IT" sz="2200">
                <a:latin typeface="Estrangelo Edessa" pitchFamily="66" charset="0"/>
                <a:cs typeface="Estrangelo Edessa" pitchFamily="66" charset="0"/>
              </a:rPr>
              <a:t> DELLE EDUCATRICI DI LIBERA BOLOGNA NELL’ACCOMPAGNAMENTO DI UN GRUPPO DI GIOVANI</a:t>
            </a:r>
            <a:br>
              <a:rPr lang="it-IT" sz="2200">
                <a:latin typeface="Estrangelo Edessa" pitchFamily="66" charset="0"/>
                <a:cs typeface="Estrangelo Edessa" pitchFamily="66" charset="0"/>
              </a:rPr>
            </a:br>
            <a:r>
              <a:rPr lang="it-IT" sz="2200">
                <a:latin typeface="Estrangelo Edessa" pitchFamily="66" charset="0"/>
                <a:cs typeface="Estrangelo Edessa" pitchFamily="66" charset="0"/>
              </a:rPr>
              <a:t>(11-14 ANNI) DURANTE IL CAMPO DI UNA SETTIMANA</a:t>
            </a:r>
            <a:br>
              <a:rPr lang="it-IT" sz="2200">
                <a:latin typeface="Estrangelo Edessa" pitchFamily="66" charset="0"/>
                <a:cs typeface="Estrangelo Edessa" pitchFamily="66" charset="0"/>
              </a:rPr>
            </a:br>
            <a:r>
              <a:rPr lang="it-IT" sz="2200">
                <a:latin typeface="Estrangelo Edessa" pitchFamily="66" charset="0"/>
                <a:cs typeface="Estrangelo Edessa" pitchFamily="66" charset="0"/>
              </a:rPr>
              <a:t>c/o BOTTEGHINO DI ZOCCA;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it-IT" sz="2200">
                <a:solidFill>
                  <a:srgbClr val="E22C1E"/>
                </a:solidFill>
                <a:latin typeface="Estrangelo Edessa" pitchFamily="66" charset="0"/>
                <a:cs typeface="Estrangelo Edessa" pitchFamily="66" charset="0"/>
              </a:rPr>
              <a:t>PARTECIPAZIONE</a:t>
            </a:r>
            <a:r>
              <a:rPr lang="it-IT" sz="2200">
                <a:latin typeface="Estrangelo Edessa" pitchFamily="66" charset="0"/>
                <a:cs typeface="Estrangelo Edessa" pitchFamily="66" charset="0"/>
              </a:rPr>
              <a:t> AL PERCORSO DI RESTITUZIONE DELL’ESPERIENZA AL TERRITORIO.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179388" y="1844675"/>
            <a:ext cx="2195512" cy="45370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Estrangelo Edessa" pitchFamily="66" charset="0"/>
                <a:ea typeface="+mj-ea"/>
                <a:cs typeface="Estrangelo Edessa" pitchFamily="66" charset="0"/>
              </a:rPr>
              <a:t>Il progetto pubblicato  sul sito della Regione.</a:t>
            </a:r>
          </a:p>
        </p:txBody>
      </p:sp>
      <p:pic>
        <p:nvPicPr>
          <p:cNvPr id="21506" name="Segnaposto contenuto 3" descr="viaggio_a_mauthause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3638" y="1981200"/>
            <a:ext cx="6386512" cy="450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egnaposto contenuto 3" descr="ACCAMPIAMOCI-logo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40488" y="149225"/>
            <a:ext cx="2559050" cy="126365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asellaDiTesto 7"/>
          <p:cNvSpPr txBox="1"/>
          <p:nvPr/>
        </p:nvSpPr>
        <p:spPr>
          <a:xfrm>
            <a:off x="6372225" y="1484313"/>
            <a:ext cx="25923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  <a:cs typeface="+mn-cs"/>
              </a:rPr>
              <a:t>23-28  GIUGNO 2019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ACCAMPIAMOCI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0488" y="149225"/>
            <a:ext cx="2559050" cy="1263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asellaDiTesto 4"/>
          <p:cNvSpPr txBox="1"/>
          <p:nvPr/>
        </p:nvSpPr>
        <p:spPr>
          <a:xfrm>
            <a:off x="6372225" y="1484313"/>
            <a:ext cx="25923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  <a:cs typeface="+mn-cs"/>
              </a:rPr>
              <a:t>23-28  GIUGNO 2019</a:t>
            </a:r>
          </a:p>
        </p:txBody>
      </p:sp>
      <p:pic>
        <p:nvPicPr>
          <p:cNvPr id="22531" name="Immagine 5" descr="botteghino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981075"/>
            <a:ext cx="2630488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Immagine 6" descr="botteghino0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9238" y="4868863"/>
            <a:ext cx="3281362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Immagine 7" descr="botteghino0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85888" y="3032125"/>
            <a:ext cx="2886075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ttore 1 8"/>
          <p:cNvCxnSpPr/>
          <p:nvPr/>
        </p:nvCxnSpPr>
        <p:spPr>
          <a:xfrm>
            <a:off x="4906963" y="1844824"/>
            <a:ext cx="0" cy="4824536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5076825" y="2614613"/>
            <a:ext cx="3887788" cy="30464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Estrangelo Edessa" pitchFamily="66" charset="0"/>
                <a:cs typeface="Estrangelo Edessa" pitchFamily="66" charset="0"/>
              </a:rPr>
              <a:t>I volontari saranno impegnati nel campo organizzato da  Libera Bologna all'interno del progetto "E!State Liberi!", nato per valorizzare e promuovere il riutilizzo sociale dei beni confiscati e sequestrati alle mafie. </a:t>
            </a:r>
            <a:endParaRPr lang="it-IT" sz="2400" dirty="0">
              <a:solidFill>
                <a:schemeClr val="tx2">
                  <a:lumMod val="60000"/>
                  <a:lumOff val="40000"/>
                </a:schemeClr>
              </a:solidFill>
              <a:latin typeface="Estrangelo Edessa" pitchFamily="66" charset="0"/>
              <a:cs typeface="Estrangelo Edessa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ACCAMPIAMOCI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0488" y="149225"/>
            <a:ext cx="2559050" cy="1263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asellaDiTesto 4"/>
          <p:cNvSpPr txBox="1"/>
          <p:nvPr/>
        </p:nvSpPr>
        <p:spPr>
          <a:xfrm>
            <a:off x="6372225" y="1484313"/>
            <a:ext cx="25923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  <a:cs typeface="+mn-cs"/>
              </a:rPr>
              <a:t>23-28  GIUGNO 2019</a:t>
            </a:r>
          </a:p>
        </p:txBody>
      </p:sp>
      <p:sp>
        <p:nvSpPr>
          <p:cNvPr id="6" name="Rettangolo 5"/>
          <p:cNvSpPr/>
          <p:nvPr/>
        </p:nvSpPr>
        <p:spPr>
          <a:xfrm>
            <a:off x="158750" y="3573463"/>
            <a:ext cx="8640763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Estrangelo Edessa" pitchFamily="66" charset="0"/>
                <a:cs typeface="Estrangelo Edessa" pitchFamily="66" charset="0"/>
              </a:rPr>
              <a:t>Durante il campo presso l’ex scuola materna di Botteghino di Zocca, i volontari parteciperanno alle varie attività quotidiane, con funzioni di supporto ad educatori ed operatori in occasione di:</a:t>
            </a:r>
            <a:br>
              <a:rPr lang="it-IT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Estrangelo Edessa" pitchFamily="66" charset="0"/>
                <a:cs typeface="Estrangelo Edessa" pitchFamily="66" charset="0"/>
              </a:rPr>
            </a:br>
            <a:r>
              <a:rPr lang="it-IT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Estrangelo Edessa" pitchFamily="66" charset="0"/>
                <a:cs typeface="Estrangelo Edessa" pitchFamily="66" charset="0"/>
              </a:rPr>
              <a:t>-  laboratori (formativi e </a:t>
            </a:r>
            <a:r>
              <a:rPr lang="it-IT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Estrangelo Edessa" pitchFamily="66" charset="0"/>
                <a:cs typeface="Estrangelo Edessa" pitchFamily="66" charset="0"/>
              </a:rPr>
              <a:t>creativo-manuali</a:t>
            </a:r>
            <a:r>
              <a:rPr lang="it-IT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Estrangelo Edessa" pitchFamily="66" charset="0"/>
                <a:cs typeface="Estrangelo Edessa" pitchFamily="66" charset="0"/>
              </a:rPr>
              <a:t>), </a:t>
            </a:r>
            <a:br>
              <a:rPr lang="it-IT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Estrangelo Edessa" pitchFamily="66" charset="0"/>
                <a:cs typeface="Estrangelo Edessa" pitchFamily="66" charset="0"/>
              </a:rPr>
            </a:br>
            <a:r>
              <a:rPr lang="it-IT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Estrangelo Edessa" pitchFamily="66" charset="0"/>
                <a:cs typeface="Estrangelo Edessa" pitchFamily="66" charset="0"/>
              </a:rPr>
              <a:t>-  uscite sul territorio,</a:t>
            </a:r>
            <a:br>
              <a:rPr lang="it-IT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Estrangelo Edessa" pitchFamily="66" charset="0"/>
                <a:cs typeface="Estrangelo Edessa" pitchFamily="66" charset="0"/>
              </a:rPr>
            </a:br>
            <a:r>
              <a:rPr lang="it-IT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Estrangelo Edessa" pitchFamily="66" charset="0"/>
                <a:cs typeface="Estrangelo Edessa" pitchFamily="66" charset="0"/>
              </a:rPr>
              <a:t>-  incontri e testimonianze.</a:t>
            </a:r>
          </a:p>
        </p:txBody>
      </p:sp>
      <p:pic>
        <p:nvPicPr>
          <p:cNvPr id="23556" name="Immagine 6" descr="botteghino0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60350"/>
            <a:ext cx="5865813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324</Words>
  <Application>Microsoft Office PowerPoint</Application>
  <PresentationFormat>Presentazione su schermo (4:3)</PresentationFormat>
  <Paragraphs>39</Paragraphs>
  <Slides>10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Modello struttura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Calibri</vt:lpstr>
      <vt:lpstr>Arial</vt:lpstr>
      <vt:lpstr>Estrangelo Edessa</vt:lpstr>
      <vt:lpstr>Verdana</vt:lpstr>
      <vt:lpstr>Arial Rounded MT Bold</vt:lpstr>
      <vt:lpstr>Tema di Office</vt:lpstr>
      <vt:lpstr>Progetti  “GIOVANI PROTAGONISTI” Servizio Politiche Giovanili Unione dei Comuni Savena-Idice</vt:lpstr>
      <vt:lpstr>ATTIVITA’ DEI VOLONTARI</vt:lpstr>
      <vt:lpstr>Il progetto pubblicato  sul sito della Regione.</vt:lpstr>
      <vt:lpstr>Volantino ideato e realizzato dai giovani volontari per promuovere il progetto.</vt:lpstr>
      <vt:lpstr>I volontari hanno partecipato all’evento, seguendone la realizzazione in tutte le fasi.</vt:lpstr>
      <vt:lpstr>Diapositiva 6</vt:lpstr>
      <vt:lpstr>Diapositiva 7</vt:lpstr>
      <vt:lpstr>Diapositiva 8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Progetti  “GIOVANI PROTAGONISTI” Servizio Politiche Giovanili Unione dei Comuni Savena-Idice</dc:title>
  <dc:creator>Gabriele Raimondi</dc:creator>
  <cp:lastModifiedBy>Provincia di Reggio Emilia</cp:lastModifiedBy>
  <cp:revision>23</cp:revision>
  <dcterms:created xsi:type="dcterms:W3CDTF">2019-04-02T08:07:52Z</dcterms:created>
  <dcterms:modified xsi:type="dcterms:W3CDTF">2019-04-05T07:57:57Z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0x010100F34E1E5F8F33344487A14B6A1130D677</vt:lpwstr>
  </property>
</Properties>
</file>